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4" r:id="rId6"/>
    <p:sldId id="265" r:id="rId7"/>
    <p:sldId id="262" r:id="rId8"/>
    <p:sldId id="266" r:id="rId9"/>
    <p:sldId id="263" r:id="rId10"/>
    <p:sldId id="260" r:id="rId11"/>
    <p:sldId id="261"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4CE8F3B-7DFF-41B0-B0F3-837BF1F5C692}"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57680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CE8F3B-7DFF-41B0-B0F3-837BF1F5C692}"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675985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CE8F3B-7DFF-41B0-B0F3-837BF1F5C692}"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281902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CE8F3B-7DFF-41B0-B0F3-837BF1F5C692}"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3249497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CE8F3B-7DFF-41B0-B0F3-837BF1F5C692}" type="datetimeFigureOut">
              <a:rPr lang="en-US" smtClean="0"/>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2955349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CE8F3B-7DFF-41B0-B0F3-837BF1F5C692}"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1127487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4CE8F3B-7DFF-41B0-B0F3-837BF1F5C692}" type="datetimeFigureOut">
              <a:rPr lang="en-US" smtClean="0"/>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291972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4CE8F3B-7DFF-41B0-B0F3-837BF1F5C692}" type="datetimeFigureOut">
              <a:rPr lang="en-US" smtClean="0"/>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2707296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E8F3B-7DFF-41B0-B0F3-837BF1F5C692}" type="datetimeFigureOut">
              <a:rPr lang="en-US" smtClean="0"/>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111437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CE8F3B-7DFF-41B0-B0F3-837BF1F5C692}"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120225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CE8F3B-7DFF-41B0-B0F3-837BF1F5C692}" type="datetimeFigureOut">
              <a:rPr lang="en-US" smtClean="0"/>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501F26-FB5F-4352-86F0-2DC1F4006CC8}" type="slidenum">
              <a:rPr lang="en-US" smtClean="0"/>
              <a:t>‹#›</a:t>
            </a:fld>
            <a:endParaRPr lang="en-US"/>
          </a:p>
        </p:txBody>
      </p:sp>
    </p:spTree>
    <p:extLst>
      <p:ext uri="{BB962C8B-B14F-4D97-AF65-F5344CB8AC3E}">
        <p14:creationId xmlns:p14="http://schemas.microsoft.com/office/powerpoint/2010/main" val="416315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E8F3B-7DFF-41B0-B0F3-837BF1F5C692}" type="datetimeFigureOut">
              <a:rPr lang="en-US" smtClean="0"/>
              <a:t>12/4/2018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01F26-FB5F-4352-86F0-2DC1F4006CC8}" type="slidenum">
              <a:rPr lang="en-US" smtClean="0"/>
              <a:t>‹#›</a:t>
            </a:fld>
            <a:endParaRPr lang="en-US"/>
          </a:p>
        </p:txBody>
      </p:sp>
    </p:spTree>
    <p:extLst>
      <p:ext uri="{BB962C8B-B14F-4D97-AF65-F5344CB8AC3E}">
        <p14:creationId xmlns:p14="http://schemas.microsoft.com/office/powerpoint/2010/main" val="3569872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ph.ucla.edu/epi/snow/snowcricketarticle.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34517" y="5815443"/>
            <a:ext cx="5298141" cy="1015663"/>
          </a:xfrm>
          <a:prstGeom prst="rect">
            <a:avLst/>
          </a:prstGeom>
          <a:noFill/>
        </p:spPr>
        <p:txBody>
          <a:bodyPr wrap="square" rtlCol="0">
            <a:spAutoFit/>
          </a:bodyPr>
          <a:lstStyle/>
          <a:p>
            <a:r>
              <a:rPr lang="en-US" sz="6000" dirty="0" smtClean="0">
                <a:latin typeface="Arial" panose="020B0604020202020204" pitchFamily="34" charset="0"/>
                <a:cs typeface="Arial" panose="020B0604020202020204" pitchFamily="34" charset="0"/>
              </a:rPr>
              <a:t>Public Health</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36186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17255" b="5098"/>
          <a:stretch/>
        </p:blipFill>
        <p:spPr>
          <a:xfrm>
            <a:off x="2788584" y="4851"/>
            <a:ext cx="6614832" cy="6848298"/>
          </a:xfrm>
          <a:prstGeom prst="rect">
            <a:avLst/>
          </a:prstGeom>
        </p:spPr>
      </p:pic>
    </p:spTree>
    <p:extLst>
      <p:ext uri="{BB962C8B-B14F-4D97-AF65-F5344CB8AC3E}">
        <p14:creationId xmlns:p14="http://schemas.microsoft.com/office/powerpoint/2010/main" val="1394448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846" y="199744"/>
            <a:ext cx="3717272" cy="6381528"/>
          </a:xfrm>
          <a:prstGeom prst="rect">
            <a:avLst/>
          </a:prstGeom>
        </p:spPr>
      </p:pic>
      <p:sp>
        <p:nvSpPr>
          <p:cNvPr id="3" name="Rectangle 2"/>
          <p:cNvSpPr/>
          <p:nvPr/>
        </p:nvSpPr>
        <p:spPr>
          <a:xfrm>
            <a:off x="5011271" y="199744"/>
            <a:ext cx="6096000" cy="1938992"/>
          </a:xfrm>
          <a:prstGeom prst="rect">
            <a:avLst/>
          </a:prstGeom>
        </p:spPr>
        <p:txBody>
          <a:bodyPr>
            <a:spAutoFit/>
          </a:bodyPr>
          <a:lstStyle/>
          <a:p>
            <a:r>
              <a:rPr lang="en-US" sz="2000" dirty="0" smtClean="0">
                <a:latin typeface="Arial" panose="020B0604020202020204" pitchFamily="34" charset="0"/>
                <a:cs typeface="Arial" panose="020B0604020202020204" pitchFamily="34" charset="0"/>
              </a:rPr>
              <a:t>Bioaccumulation is the accumulation of substances, such as pesticides, or other chemicals in an organism. Bioaccumulation occurs when an organism absorbs a substance at a rate faster than that at which the substance is lost by catabolism and excretion.</a:t>
            </a:r>
            <a:endParaRPr 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011271" y="2066966"/>
            <a:ext cx="6439740" cy="4392468"/>
          </a:xfrm>
          <a:prstGeom prst="rect">
            <a:avLst/>
          </a:prstGeom>
        </p:spPr>
      </p:pic>
    </p:spTree>
    <p:extLst>
      <p:ext uri="{BB962C8B-B14F-4D97-AF65-F5344CB8AC3E}">
        <p14:creationId xmlns:p14="http://schemas.microsoft.com/office/powerpoint/2010/main" val="7536134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0"/>
            <a:ext cx="10885715" cy="6858000"/>
          </a:xfrm>
          <a:prstGeom prst="rect">
            <a:avLst/>
          </a:prstGeom>
        </p:spPr>
      </p:pic>
    </p:spTree>
    <p:extLst>
      <p:ext uri="{BB962C8B-B14F-4D97-AF65-F5344CB8AC3E}">
        <p14:creationId xmlns:p14="http://schemas.microsoft.com/office/powerpoint/2010/main" val="1689882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0486" y="0"/>
            <a:ext cx="9691028" cy="6858000"/>
          </a:xfrm>
          <a:prstGeom prst="rect">
            <a:avLst/>
          </a:prstGeom>
        </p:spPr>
      </p:pic>
    </p:spTree>
    <p:extLst>
      <p:ext uri="{BB962C8B-B14F-4D97-AF65-F5344CB8AC3E}">
        <p14:creationId xmlns:p14="http://schemas.microsoft.com/office/powerpoint/2010/main" val="2199369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raph of cholera deaths over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4338"/>
            <a:ext cx="7620000" cy="41148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269813" y="2051585"/>
            <a:ext cx="1905841" cy="1268251"/>
          </a:xfrm>
          <a:prstGeom prst="rect">
            <a:avLst/>
          </a:prstGeom>
        </p:spPr>
      </p:pic>
      <p:sp>
        <p:nvSpPr>
          <p:cNvPr id="4" name="TextBox 3"/>
          <p:cNvSpPr txBox="1"/>
          <p:nvPr/>
        </p:nvSpPr>
        <p:spPr>
          <a:xfrm>
            <a:off x="7818390" y="1573306"/>
            <a:ext cx="4047565" cy="3785652"/>
          </a:xfrm>
          <a:prstGeom prst="rect">
            <a:avLst/>
          </a:prstGeom>
          <a:noFill/>
        </p:spPr>
        <p:txBody>
          <a:bodyPr wrap="square" rtlCol="0">
            <a:spAutoFit/>
          </a:bodyPr>
          <a:lstStyle/>
          <a:p>
            <a:r>
              <a:rPr lang="en-US" sz="2400" dirty="0" smtClean="0"/>
              <a:t>Cholera…</a:t>
            </a:r>
            <a:br>
              <a:rPr lang="en-US" sz="2400" dirty="0" smtClean="0"/>
            </a:br>
            <a:r>
              <a:rPr lang="en-US" sz="2400" dirty="0" smtClean="0"/>
              <a:t/>
            </a:r>
            <a:br>
              <a:rPr lang="en-US" sz="2400" dirty="0" smtClean="0"/>
            </a:br>
            <a:r>
              <a:rPr lang="en-US" sz="2400" dirty="0" smtClean="0"/>
              <a:t>- Dr. John Snow had the “crazy idea” that cholera had something to do with water contaminated by sewage</a:t>
            </a:r>
          </a:p>
          <a:p>
            <a:endParaRPr lang="en-US" sz="2400" dirty="0"/>
          </a:p>
          <a:p>
            <a:r>
              <a:rPr lang="en-US" sz="2400" dirty="0" smtClean="0"/>
              <a:t>- Idea was dismissed wildly, miasma or contaminated air was blamed</a:t>
            </a:r>
            <a:endParaRPr lang="en-US" sz="2400" dirty="0"/>
          </a:p>
        </p:txBody>
      </p:sp>
      <p:sp>
        <p:nvSpPr>
          <p:cNvPr id="5" name="Rectangle 4">
            <a:hlinkClick r:id="rId4"/>
          </p:cNvPr>
          <p:cNvSpPr/>
          <p:nvPr/>
        </p:nvSpPr>
        <p:spPr>
          <a:xfrm>
            <a:off x="6085655" y="6229581"/>
            <a:ext cx="5780300" cy="369332"/>
          </a:xfrm>
          <a:prstGeom prst="rect">
            <a:avLst/>
          </a:prstGeom>
        </p:spPr>
        <p:txBody>
          <a:bodyPr wrap="none">
            <a:spAutoFit/>
          </a:bodyPr>
          <a:lstStyle/>
          <a:p>
            <a:r>
              <a:rPr lang="en-US" dirty="0" smtClean="0">
                <a:hlinkClick r:id="rId4"/>
              </a:rPr>
              <a:t>https://www.ph.ucla.edu/epi/snow/snowcricketarticle.html</a:t>
            </a:r>
            <a:endParaRPr lang="en-US" dirty="0"/>
          </a:p>
        </p:txBody>
      </p:sp>
    </p:spTree>
    <p:extLst>
      <p:ext uri="{BB962C8B-B14F-4D97-AF65-F5344CB8AC3E}">
        <p14:creationId xmlns:p14="http://schemas.microsoft.com/office/powerpoint/2010/main" val="189026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780" y="678795"/>
            <a:ext cx="11747194" cy="5950605"/>
          </a:xfrm>
          <a:prstGeom prst="rect">
            <a:avLst/>
          </a:prstGeom>
        </p:spPr>
      </p:pic>
    </p:spTree>
    <p:extLst>
      <p:ext uri="{BB962C8B-B14F-4D97-AF65-F5344CB8AC3E}">
        <p14:creationId xmlns:p14="http://schemas.microsoft.com/office/powerpoint/2010/main" val="3102439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99494" y="5748208"/>
            <a:ext cx="5298141" cy="1015663"/>
          </a:xfrm>
          <a:prstGeom prst="rect">
            <a:avLst/>
          </a:prstGeom>
          <a:noFill/>
        </p:spPr>
        <p:txBody>
          <a:bodyPr wrap="square" rtlCol="0">
            <a:spAutoFit/>
          </a:bodyPr>
          <a:lstStyle/>
          <a:p>
            <a:r>
              <a:rPr lang="en-US" sz="6000" dirty="0" smtClean="0">
                <a:latin typeface="Arial" panose="020B0604020202020204" pitchFamily="34" charset="0"/>
                <a:cs typeface="Arial" panose="020B0604020202020204" pitchFamily="34" charset="0"/>
              </a:rPr>
              <a:t>Toxicity</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0113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082" y="529389"/>
            <a:ext cx="6096000" cy="1200329"/>
          </a:xfrm>
          <a:prstGeom prst="rect">
            <a:avLst/>
          </a:prstGeom>
        </p:spPr>
        <p:txBody>
          <a:bodyPr>
            <a:spAutoFit/>
          </a:bodyPr>
          <a:lstStyle/>
          <a:p>
            <a:r>
              <a:rPr lang="en-US" b="0" i="0" dirty="0" smtClean="0">
                <a:solidFill>
                  <a:srgbClr val="222222"/>
                </a:solidFill>
                <a:effectLst/>
                <a:latin typeface="Roboto"/>
              </a:rPr>
              <a:t>In genetics, a </a:t>
            </a:r>
            <a:r>
              <a:rPr lang="en-US" b="1" i="0" dirty="0" smtClean="0">
                <a:solidFill>
                  <a:srgbClr val="222222"/>
                </a:solidFill>
                <a:effectLst/>
                <a:latin typeface="Roboto"/>
              </a:rPr>
              <a:t>mutagen</a:t>
            </a:r>
            <a:r>
              <a:rPr lang="en-US" b="0" i="0" dirty="0" smtClean="0">
                <a:solidFill>
                  <a:srgbClr val="222222"/>
                </a:solidFill>
                <a:effectLst/>
                <a:latin typeface="Roboto"/>
              </a:rPr>
              <a:t> is a physical or chemical agent that changes the genetic material, usually DNA, of an organism and thus increases the frequency of mutations above the natural background level.</a:t>
            </a:r>
            <a:endParaRPr lang="en-US" dirty="0"/>
          </a:p>
        </p:txBody>
      </p:sp>
      <p:sp>
        <p:nvSpPr>
          <p:cNvPr id="3" name="Rectangle 2"/>
          <p:cNvSpPr/>
          <p:nvPr/>
        </p:nvSpPr>
        <p:spPr>
          <a:xfrm>
            <a:off x="6096000" y="529389"/>
            <a:ext cx="6096000" cy="1477328"/>
          </a:xfrm>
          <a:prstGeom prst="rect">
            <a:avLst/>
          </a:prstGeom>
        </p:spPr>
        <p:txBody>
          <a:bodyPr>
            <a:spAutoFit/>
          </a:bodyPr>
          <a:lstStyle/>
          <a:p>
            <a:r>
              <a:rPr lang="en-US" b="0" i="0" dirty="0" smtClean="0">
                <a:solidFill>
                  <a:srgbClr val="222222"/>
                </a:solidFill>
                <a:effectLst/>
                <a:latin typeface="Roboto"/>
              </a:rPr>
              <a:t>A </a:t>
            </a:r>
            <a:r>
              <a:rPr lang="en-US" b="1" i="0" dirty="0" smtClean="0">
                <a:solidFill>
                  <a:srgbClr val="222222"/>
                </a:solidFill>
                <a:effectLst/>
                <a:latin typeface="Roboto"/>
              </a:rPr>
              <a:t>teratogen</a:t>
            </a:r>
            <a:r>
              <a:rPr lang="en-US" b="0" i="0" dirty="0" smtClean="0">
                <a:solidFill>
                  <a:srgbClr val="222222"/>
                </a:solidFill>
                <a:effectLst/>
                <a:latin typeface="Roboto"/>
              </a:rPr>
              <a:t> is an agent that can disturb the development of the embryo or fetus. </a:t>
            </a:r>
            <a:r>
              <a:rPr lang="en-US" b="1" i="0" dirty="0" smtClean="0">
                <a:solidFill>
                  <a:srgbClr val="222222"/>
                </a:solidFill>
                <a:effectLst/>
                <a:latin typeface="Roboto"/>
              </a:rPr>
              <a:t>Teratogens</a:t>
            </a:r>
            <a:r>
              <a:rPr lang="en-US" b="0" i="0" dirty="0" smtClean="0">
                <a:solidFill>
                  <a:srgbClr val="222222"/>
                </a:solidFill>
                <a:effectLst/>
                <a:latin typeface="Roboto"/>
              </a:rPr>
              <a:t> halt the pregnancy or produce a congenital malformation (a birth defect). Classes of </a:t>
            </a:r>
            <a:r>
              <a:rPr lang="en-US" b="1" i="0" dirty="0" smtClean="0">
                <a:solidFill>
                  <a:srgbClr val="222222"/>
                </a:solidFill>
                <a:effectLst/>
                <a:latin typeface="Roboto"/>
              </a:rPr>
              <a:t>teratogens</a:t>
            </a:r>
            <a:r>
              <a:rPr lang="en-US" b="0" i="0" dirty="0" smtClean="0">
                <a:solidFill>
                  <a:srgbClr val="222222"/>
                </a:solidFill>
                <a:effectLst/>
                <a:latin typeface="Roboto"/>
              </a:rPr>
              <a:t> include radiation, maternal infections, chemicals, and drugs.</a:t>
            </a:r>
            <a:endParaRPr lang="en-US" dirty="0"/>
          </a:p>
        </p:txBody>
      </p:sp>
    </p:spTree>
    <p:extLst>
      <p:ext uri="{BB962C8B-B14F-4D97-AF65-F5344CB8AC3E}">
        <p14:creationId xmlns:p14="http://schemas.microsoft.com/office/powerpoint/2010/main" val="211175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7917" y="48002"/>
            <a:ext cx="4267200" cy="2676525"/>
          </a:xfrm>
          <a:prstGeom prst="rect">
            <a:avLst/>
          </a:prstGeom>
        </p:spPr>
      </p:pic>
      <p:pic>
        <p:nvPicPr>
          <p:cNvPr id="3" name="Picture 2"/>
          <p:cNvPicPr>
            <a:picLocks noChangeAspect="1"/>
          </p:cNvPicPr>
          <p:nvPr/>
        </p:nvPicPr>
        <p:blipFill>
          <a:blip r:embed="rId3"/>
          <a:stretch>
            <a:fillRect/>
          </a:stretch>
        </p:blipFill>
        <p:spPr>
          <a:xfrm>
            <a:off x="7152993" y="2942979"/>
            <a:ext cx="4882124" cy="3915021"/>
          </a:xfrm>
          <a:prstGeom prst="rect">
            <a:avLst/>
          </a:prstGeom>
        </p:spPr>
      </p:pic>
      <p:sp>
        <p:nvSpPr>
          <p:cNvPr id="4" name="Rectangle 3"/>
          <p:cNvSpPr/>
          <p:nvPr/>
        </p:nvSpPr>
        <p:spPr>
          <a:xfrm>
            <a:off x="385482" y="1836462"/>
            <a:ext cx="6096000" cy="3416320"/>
          </a:xfrm>
          <a:prstGeom prst="rect">
            <a:avLst/>
          </a:prstGeom>
        </p:spPr>
        <p:txBody>
          <a:bodyPr>
            <a:spAutoFit/>
          </a:bodyPr>
          <a:lstStyle/>
          <a:p>
            <a:pPr fontAlgn="base"/>
            <a:r>
              <a:rPr lang="en-US" b="1" i="0" dirty="0" smtClean="0">
                <a:solidFill>
                  <a:srgbClr val="323232"/>
                </a:solidFill>
                <a:effectLst/>
                <a:latin typeface="Georgia" panose="02040502050405020303" pitchFamily="18" charset="0"/>
              </a:rPr>
              <a:t>Synthetic vs. </a:t>
            </a:r>
            <a:r>
              <a:rPr lang="en-US" b="1" dirty="0">
                <a:solidFill>
                  <a:srgbClr val="323232"/>
                </a:solidFill>
                <a:latin typeface="Georgia" panose="02040502050405020303" pitchFamily="18" charset="0"/>
              </a:rPr>
              <a:t>n</a:t>
            </a:r>
            <a:r>
              <a:rPr lang="en-US" b="1" i="0" dirty="0" smtClean="0">
                <a:solidFill>
                  <a:srgbClr val="323232"/>
                </a:solidFill>
                <a:effectLst/>
                <a:latin typeface="Georgia" panose="02040502050405020303" pitchFamily="18" charset="0"/>
              </a:rPr>
              <a:t>atural chemicals</a:t>
            </a:r>
          </a:p>
          <a:p>
            <a:pPr fontAlgn="base"/>
            <a:endParaRPr lang="en-US" b="1" dirty="0">
              <a:solidFill>
                <a:srgbClr val="323232"/>
              </a:solidFill>
              <a:latin typeface="Georgia" panose="02040502050405020303" pitchFamily="18" charset="0"/>
            </a:endParaRPr>
          </a:p>
          <a:p>
            <a:pPr fontAlgn="base"/>
            <a:r>
              <a:rPr lang="en-US" b="1" i="0" dirty="0" smtClean="0">
                <a:solidFill>
                  <a:srgbClr val="323232"/>
                </a:solidFill>
                <a:effectLst/>
                <a:latin typeface="Georgia" panose="02040502050405020303" pitchFamily="18" charset="0"/>
              </a:rPr>
              <a:t>Misconception: Synthetic chemicals are more toxic than natural chemicals.</a:t>
            </a:r>
            <a:endParaRPr lang="en-US" b="0" i="0" dirty="0" smtClean="0">
              <a:solidFill>
                <a:srgbClr val="323232"/>
              </a:solidFill>
              <a:effectLst/>
              <a:latin typeface="Georgia" panose="02040502050405020303" pitchFamily="18" charset="0"/>
            </a:endParaRPr>
          </a:p>
          <a:p>
            <a:pPr fontAlgn="base"/>
            <a:r>
              <a:rPr lang="en-US" b="0" i="0" dirty="0" smtClean="0">
                <a:solidFill>
                  <a:srgbClr val="323232"/>
                </a:solidFill>
                <a:effectLst/>
                <a:latin typeface="Georgia" panose="02040502050405020303" pitchFamily="18" charset="0"/>
              </a:rPr>
              <a:t>The two most toxic chemicals for humans, that we know of, are botulinum toxin and </a:t>
            </a:r>
            <a:r>
              <a:rPr lang="en-US" b="0" i="0" dirty="0" err="1" smtClean="0">
                <a:solidFill>
                  <a:srgbClr val="323232"/>
                </a:solidFill>
                <a:effectLst/>
                <a:latin typeface="Georgia" panose="02040502050405020303" pitchFamily="18" charset="0"/>
              </a:rPr>
              <a:t>tetanospasmin</a:t>
            </a:r>
            <a:r>
              <a:rPr lang="en-US" b="0" i="0" dirty="0" smtClean="0">
                <a:solidFill>
                  <a:srgbClr val="323232"/>
                </a:solidFill>
                <a:effectLst/>
                <a:latin typeface="Georgia" panose="02040502050405020303" pitchFamily="18" charset="0"/>
              </a:rPr>
              <a:t>. Botulism is caused by botulinum toxin, which is a protein and neurotoxin produced by bacteria spores. </a:t>
            </a:r>
            <a:r>
              <a:rPr lang="en-US" b="0" i="0" dirty="0" err="1" smtClean="0">
                <a:solidFill>
                  <a:srgbClr val="323232"/>
                </a:solidFill>
                <a:effectLst/>
                <a:latin typeface="Georgia" panose="02040502050405020303" pitchFamily="18" charset="0"/>
              </a:rPr>
              <a:t>Tetanospasmin</a:t>
            </a:r>
            <a:r>
              <a:rPr lang="en-US" b="0" i="0" dirty="0" smtClean="0">
                <a:solidFill>
                  <a:srgbClr val="323232"/>
                </a:solidFill>
                <a:effectLst/>
                <a:latin typeface="Georgia" panose="02040502050405020303" pitchFamily="18" charset="0"/>
              </a:rPr>
              <a:t> is a neurotoxin produced by bacteria that causes Tetanus. I created a bar graph to help us visualize the relative toxicities of the most toxic natural and synthetic chemicals to humans:</a:t>
            </a:r>
            <a:endParaRPr lang="en-US" b="0" i="0" dirty="0">
              <a:solidFill>
                <a:srgbClr val="323232"/>
              </a:solidFill>
              <a:effectLst/>
              <a:latin typeface="Georgia" panose="02040502050405020303" pitchFamily="18" charset="0"/>
            </a:endParaRPr>
          </a:p>
        </p:txBody>
      </p:sp>
    </p:spTree>
    <p:extLst>
      <p:ext uri="{BB962C8B-B14F-4D97-AF65-F5344CB8AC3E}">
        <p14:creationId xmlns:p14="http://schemas.microsoft.com/office/powerpoint/2010/main" val="1077723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5729" y="0"/>
            <a:ext cx="9318812" cy="6996277"/>
          </a:xfrm>
          <a:prstGeom prst="rect">
            <a:avLst/>
          </a:prstGeom>
        </p:spPr>
      </p:pic>
      <p:sp>
        <p:nvSpPr>
          <p:cNvPr id="3" name="Rectangle 2"/>
          <p:cNvSpPr/>
          <p:nvPr/>
        </p:nvSpPr>
        <p:spPr>
          <a:xfrm>
            <a:off x="4173070" y="2204116"/>
            <a:ext cx="3904130" cy="2862322"/>
          </a:xfrm>
          <a:prstGeom prst="rect">
            <a:avLst/>
          </a:prstGeom>
          <a:solidFill>
            <a:schemeClr val="bg1"/>
          </a:solidFill>
        </p:spPr>
        <p:txBody>
          <a:bodyPr wrap="square">
            <a:spAutoFit/>
          </a:bodyPr>
          <a:lstStyle/>
          <a:p>
            <a:r>
              <a:rPr lang="en-US" b="1" i="0" dirty="0" smtClean="0">
                <a:solidFill>
                  <a:srgbClr val="262626"/>
                </a:solidFill>
                <a:effectLst/>
                <a:latin typeface="Gentium Book Basic"/>
              </a:rPr>
              <a:t>Phthalates</a:t>
            </a:r>
            <a:r>
              <a:rPr lang="en-US" b="0" i="0" dirty="0" smtClean="0">
                <a:solidFill>
                  <a:srgbClr val="262626"/>
                </a:solidFill>
                <a:effectLst/>
                <a:latin typeface="Gentium Book Basic"/>
              </a:rPr>
              <a:t> are a group of chemicals found in many of these plastic products. They are additives known as plasticizers which are plastic additives that add flexibility and other desirable characteristics to industrial and consumer products.  They also help plastic products retain their colors and scents.</a:t>
            </a:r>
            <a:endParaRPr lang="en-US" dirty="0"/>
          </a:p>
        </p:txBody>
      </p:sp>
    </p:spTree>
    <p:extLst>
      <p:ext uri="{BB962C8B-B14F-4D97-AF65-F5344CB8AC3E}">
        <p14:creationId xmlns:p14="http://schemas.microsoft.com/office/powerpoint/2010/main" val="503327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79460" y="261377"/>
            <a:ext cx="6096000" cy="6200775"/>
          </a:xfrm>
          <a:prstGeom prst="rect">
            <a:avLst/>
          </a:prstGeom>
        </p:spPr>
      </p:pic>
      <p:sp>
        <p:nvSpPr>
          <p:cNvPr id="4" name="Rectangle 3"/>
          <p:cNvSpPr/>
          <p:nvPr/>
        </p:nvSpPr>
        <p:spPr>
          <a:xfrm>
            <a:off x="210670" y="261377"/>
            <a:ext cx="3213848" cy="3139321"/>
          </a:xfrm>
          <a:prstGeom prst="rect">
            <a:avLst/>
          </a:prstGeom>
        </p:spPr>
        <p:txBody>
          <a:bodyPr wrap="square">
            <a:spAutoFit/>
          </a:bodyPr>
          <a:lstStyle/>
          <a:p>
            <a:r>
              <a:rPr lang="en-US" b="1" i="0" dirty="0" smtClean="0">
                <a:solidFill>
                  <a:srgbClr val="222222"/>
                </a:solidFill>
                <a:effectLst/>
                <a:latin typeface="Roboto"/>
              </a:rPr>
              <a:t>Endocrine disruptors</a:t>
            </a:r>
            <a:r>
              <a:rPr lang="en-US" b="0" i="0" dirty="0" smtClean="0">
                <a:solidFill>
                  <a:srgbClr val="222222"/>
                </a:solidFill>
                <a:effectLst/>
                <a:latin typeface="Roboto"/>
              </a:rPr>
              <a:t> are chemicals that can interfere with </a:t>
            </a:r>
            <a:r>
              <a:rPr lang="en-US" b="1" i="0" dirty="0" smtClean="0">
                <a:solidFill>
                  <a:srgbClr val="222222"/>
                </a:solidFill>
                <a:effectLst/>
                <a:latin typeface="Roboto"/>
              </a:rPr>
              <a:t>endocrine</a:t>
            </a:r>
            <a:r>
              <a:rPr lang="en-US" b="0" i="0" dirty="0" smtClean="0">
                <a:solidFill>
                  <a:srgbClr val="222222"/>
                </a:solidFill>
                <a:effectLst/>
                <a:latin typeface="Roboto"/>
              </a:rPr>
              <a:t> (or hormone) systems at certain doses. These disruptions can cause cancerous tumors, birth defects, and other developmental disorders. Any system in the body controlled by hormones can be derailed by hormone </a:t>
            </a:r>
            <a:r>
              <a:rPr lang="en-US" b="1" i="0" dirty="0" smtClean="0">
                <a:solidFill>
                  <a:srgbClr val="222222"/>
                </a:solidFill>
                <a:effectLst/>
                <a:latin typeface="Roboto"/>
              </a:rPr>
              <a:t>disruptors</a:t>
            </a:r>
            <a:r>
              <a:rPr lang="en-US" b="0" i="0" dirty="0" smtClean="0">
                <a:solidFill>
                  <a:srgbClr val="222222"/>
                </a:solidFill>
                <a:effectLst/>
                <a:latin typeface="Roboto"/>
              </a:rPr>
              <a:t>.</a:t>
            </a:r>
            <a:endParaRPr lang="en-US" dirty="0"/>
          </a:p>
        </p:txBody>
      </p:sp>
      <p:pic>
        <p:nvPicPr>
          <p:cNvPr id="5" name="Picture 2" descr="Endocrine Disruptor effect on horm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21" y="3869649"/>
            <a:ext cx="5402048" cy="176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027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167</Words>
  <Application>Microsoft Office PowerPoint</Application>
  <PresentationFormat>Widescreen</PresentationFormat>
  <Paragraphs>15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Gentium Book Basic</vt:lpstr>
      <vt:lpstr>Georgia</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Atkins</dc:creator>
  <cp:lastModifiedBy>Jeff Atkins</cp:lastModifiedBy>
  <cp:revision>4</cp:revision>
  <dcterms:created xsi:type="dcterms:W3CDTF">2018-12-04T15:46:33Z</dcterms:created>
  <dcterms:modified xsi:type="dcterms:W3CDTF">2018-12-04T16:22:07Z</dcterms:modified>
</cp:coreProperties>
</file>